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9" r:id="rId3"/>
    <p:sldId id="315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30" r:id="rId13"/>
    <p:sldId id="328" r:id="rId14"/>
    <p:sldId id="327" r:id="rId15"/>
    <p:sldId id="331" r:id="rId16"/>
    <p:sldId id="332" r:id="rId17"/>
    <p:sldId id="326" r:id="rId18"/>
    <p:sldId id="278" r:id="rId19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8FF"/>
    <a:srgbClr val="C0C0C0"/>
    <a:srgbClr val="DDDDDD"/>
    <a:srgbClr val="EAEAEA"/>
    <a:srgbClr val="F2F2F2"/>
    <a:srgbClr val="B2B2B2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3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42" y="1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312879F5-A58E-40CC-8088-DEC4C127EE4C}" type="datetimeFigureOut">
              <a:rPr lang="zh-CN" altLang="en-US"/>
            </a:fld>
            <a:endParaRPr lang="zh-CN" altLang="en-US"/>
          </a:p>
        </p:txBody>
      </p:sp>
      <p:sp>
        <p:nvSpPr>
          <p:cNvPr id="717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111BABB2-13EF-41F9-9DE8-3A95FCCAA48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085261"/>
            <a:ext cx="9144000" cy="848179"/>
          </a:xfrm>
        </p:spPr>
        <p:txBody>
          <a:bodyPr anchor="ctr" anchorCtr="0">
            <a:normAutofit/>
          </a:bodyPr>
          <a:lstStyle>
            <a:lvl1pPr algn="ctr">
              <a:defRPr sz="48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33440"/>
            <a:ext cx="9144000" cy="50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22720"/>
            <a:ext cx="2743200" cy="294640"/>
          </a:xfrm>
        </p:spPr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22720"/>
            <a:ext cx="4114800" cy="29464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22720"/>
            <a:ext cx="2743200" cy="294640"/>
          </a:xfrm>
        </p:spPr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>
            <a:normAutofit/>
          </a:bodyPr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>
            <a:normAutofit/>
          </a:bodyPr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1025"/>
            <a:ext cx="10515600" cy="431641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609850"/>
            <a:ext cx="10515600" cy="1152525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789363"/>
            <a:ext cx="10515600" cy="59213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609963" y="3640596"/>
            <a:ext cx="8972074" cy="676800"/>
          </a:xfrm>
          <a:prstGeom prst="rect">
            <a:avLst/>
          </a:prstGeom>
          <a:blipFill dpi="0" rotWithShape="1">
            <a:blip r:embed="rId2"/>
            <a:srcRect/>
            <a:stretch>
              <a:fillRect t="-2000"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>
                <a:latin typeface="+mn-lt"/>
                <a:ea typeface="+mn-ea"/>
              </a:defRPr>
            </a:lvl1pPr>
            <a:lvl2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27542"/>
            <a:ext cx="5181600" cy="429037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27542"/>
            <a:ext cx="5181600" cy="429037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96415"/>
            <a:ext cx="5157787" cy="64770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96415"/>
            <a:ext cx="5183188" cy="64770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551113" y="2183131"/>
            <a:ext cx="7089775" cy="1517650"/>
          </a:xfrm>
          <a:prstGeom prst="parallelogram">
            <a:avLst>
              <a:gd name="adj" fmla="val 30552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48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51113" y="2183130"/>
            <a:ext cx="7089775" cy="1517650"/>
          </a:xfrm>
          <a:noFill/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6" name="平行四边形 3"/>
          <p:cNvSpPr>
            <a:spLocks noChangeArrowheads="1"/>
          </p:cNvSpPr>
          <p:nvPr userDrawn="1"/>
        </p:nvSpPr>
        <p:spPr bwMode="auto">
          <a:xfrm>
            <a:off x="3655485" y="3822700"/>
            <a:ext cx="8536516" cy="425450"/>
          </a:xfrm>
          <a:prstGeom prst="parallelogram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anchor="ctr">
            <a:normAutofit lnSpcReduction="10000"/>
          </a:bodyPr>
          <a:lstStyle>
            <a:lvl1pPr algn="just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"/>
              <a:defRPr sz="2400">
                <a:solidFill>
                  <a:schemeClr val="accent1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Aft>
                <a:spcPts val="600"/>
              </a:spcAft>
              <a:buClr>
                <a:srgbClr val="83BBDD"/>
              </a:buClr>
              <a:buFont typeface="幼圆" panose="02010509060101010101" pitchFamily="49" charset="-122"/>
              <a:buChar char=" "/>
              <a:defRPr sz="1600">
                <a:solidFill>
                  <a:schemeClr val="tx1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zh-CN" sz="1600" smtClean="0">
              <a:solidFill>
                <a:srgbClr val="ACD1E8"/>
              </a:solidFill>
              <a:ea typeface="幼圆" panose="020105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ly-arranged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10180320" y="1036319"/>
            <a:ext cx="1173480" cy="5140643"/>
          </a:xfrm>
        </p:spPr>
        <p:txBody>
          <a:bodyPr vert="eaVert">
            <a:normAutofit/>
          </a:bodyPr>
          <a:lstStyle/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036319"/>
            <a:ext cx="9235440" cy="5140643"/>
          </a:xfrm>
        </p:spPr>
        <p:txBody>
          <a:bodyPr vert="eaVer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7.xml"/><Relationship Id="rId13" Type="http://schemas.openxmlformats.org/officeDocument/2006/relationships/tags" Target="../tags/tag6.xml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6" y="0"/>
            <a:ext cx="12195175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E62FA2D-8AD8-4839-8284-DBE6C369225F}" type="datetimeFigureOut">
              <a:rPr lang="zh-CN" alt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19A5171-AC11-41CE-8B52-CDB574A4F0EB}" type="slidenum">
              <a:rPr lang="zh-CN" alt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50000"/>
            </a:schemeClr>
          </a:solidFill>
          <a:effectLst>
            <a:glow rad="139700">
              <a:srgbClr val="60A8FF">
                <a:alpha val="14902"/>
              </a:srgbClr>
            </a:glo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>
            <a:lumMod val="75000"/>
          </a:schemeClr>
        </a:buClr>
        <a:buFont typeface="Wingdings" panose="05000000000000000000" pitchFamily="2" charset="2"/>
        <a:buChar char="m"/>
        <a:defRPr sz="24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-635" y="3681095"/>
            <a:ext cx="11868785" cy="2880995"/>
          </a:xfrm>
        </p:spPr>
        <p:txBody>
          <a:bodyPr wrap="square">
            <a:normAutofit/>
            <a:scene3d>
              <a:camera prst="orthographicFront"/>
              <a:lightRig rig="threePt" dir="t"/>
            </a:scene3d>
          </a:bodyPr>
          <a:lstStyle/>
          <a:p>
            <a:pPr>
              <a:spcAft>
                <a:spcPts val="0"/>
              </a:spcAft>
              <a:defRPr/>
            </a:pPr>
            <a:r>
              <a:rPr lang="en-US" altLang="en-US" sz="40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+mn-ea"/>
              </a:rPr>
              <a:t>Conversation to Automation in Banking Through Chatbot Using Artificial Machine Intelligence Language</a:t>
            </a:r>
            <a:endParaRPr lang="en-US" altLang="en-US" sz="40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sym typeface="+mn-ea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525489" y="6022569"/>
            <a:ext cx="7097480" cy="539596"/>
          </a:xfrm>
        </p:spPr>
        <p:txBody>
          <a:bodyPr wrap="square" rtlCol="0" anchor="t" anchorCtr="0">
            <a:normAutofit/>
          </a:bodyPr>
          <a:lstStyle/>
          <a:p>
            <a:pPr>
              <a:defRPr/>
            </a:pPr>
            <a:r>
              <a:rPr lang="en-US" altLang="zh-CN" dirty="0"/>
              <a:t>     </a:t>
            </a:r>
            <a:endParaRPr lang="en-US" altLang="zh-CN" dirty="0"/>
          </a:p>
          <a:p>
            <a:pPr>
              <a:defRPr/>
            </a:pP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Technologies Used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0710"/>
            <a:ext cx="10515600" cy="4799965"/>
          </a:xfrm>
        </p:spPr>
        <p:txBody>
          <a:bodyPr>
            <a:normAutofit fontScale="90000" lnSpcReduction="20000"/>
          </a:bodyPr>
          <a:p>
            <a:r>
              <a:rPr lang="en-US" altLang="en-US" sz="2800" b="1">
                <a:solidFill>
                  <a:schemeClr val="accent2">
                    <a:lumMod val="50000"/>
                  </a:schemeClr>
                </a:solidFill>
              </a:rPr>
              <a:t>Django:</a:t>
            </a:r>
            <a:r>
              <a:rPr lang="en-US" altLang="en-US" sz="2800">
                <a:solidFill>
                  <a:schemeClr val="accent2">
                    <a:lumMod val="50000"/>
                  </a:schemeClr>
                </a:solidFill>
              </a:rPr>
              <a:t> Python web framework used to build the backend, </a:t>
            </a:r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en-US" sz="2800">
                <a:solidFill>
                  <a:schemeClr val="accent2">
                    <a:lumMod val="50000"/>
                  </a:schemeClr>
                </a:solidFill>
              </a:rPr>
              <a:t>handle routing, and connect chatbot logic with machine learning models.</a:t>
            </a:r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en-US" sz="2800" b="1">
                <a:solidFill>
                  <a:schemeClr val="accent2">
                    <a:lumMod val="50000"/>
                  </a:schemeClr>
                </a:solidFill>
              </a:rPr>
              <a:t>Natural Language Processing (NLP): </a:t>
            </a:r>
            <a:r>
              <a:rPr lang="en-US" altLang="en-US" sz="2800">
                <a:solidFill>
                  <a:schemeClr val="accent2">
                    <a:lumMod val="50000"/>
                  </a:schemeClr>
                </a:solidFill>
              </a:rPr>
              <a:t>Used to understand user queries </a:t>
            </a:r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en-US" sz="2800">
                <a:solidFill>
                  <a:schemeClr val="accent2">
                    <a:lumMod val="50000"/>
                  </a:schemeClr>
                </a:solidFill>
              </a:rPr>
              <a:t>through tokenization, lemmatization, and intent recognition (using </a:t>
            </a:r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en-US" sz="2800">
                <a:solidFill>
                  <a:schemeClr val="accent2">
                    <a:lumMod val="50000"/>
                  </a:schemeClr>
                </a:solidFill>
              </a:rPr>
              <a:t>NLTK).</a:t>
            </a:r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en-US" sz="2800" b="1">
                <a:solidFill>
                  <a:schemeClr val="accent2">
                    <a:lumMod val="50000"/>
                  </a:schemeClr>
                </a:solidFill>
              </a:rPr>
              <a:t>Machine Learning: </a:t>
            </a:r>
            <a:r>
              <a:rPr lang="en-US" altLang="en-US" sz="2800">
                <a:solidFill>
                  <a:schemeClr val="accent2">
                    <a:lumMod val="50000"/>
                  </a:schemeClr>
                </a:solidFill>
              </a:rPr>
              <a:t>Implements algorithms like Random Forest, SVM, </a:t>
            </a:r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en-US" sz="2800">
                <a:solidFill>
                  <a:schemeClr val="accent2">
                    <a:lumMod val="50000"/>
                  </a:schemeClr>
                </a:solidFill>
              </a:rPr>
              <a:t>and KNN to classify user intent and generate responses (via Scikit-learn).</a:t>
            </a:r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en-US" sz="2800" b="1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en-US" sz="2800" b="1">
                <a:solidFill>
                  <a:schemeClr val="accent2">
                    <a:lumMod val="50000"/>
                  </a:schemeClr>
                </a:solidFill>
              </a:rPr>
              <a:t>XAMPP &amp; MySQL:</a:t>
            </a:r>
            <a:r>
              <a:rPr lang="en-US" altLang="en-US" sz="2800">
                <a:solidFill>
                  <a:schemeClr val="accent2">
                    <a:lumMod val="50000"/>
                  </a:schemeClr>
                </a:solidFill>
              </a:rPr>
              <a:t> XAMPP provides a local server environment;</a:t>
            </a:r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en-US" sz="2800">
                <a:solidFill>
                  <a:schemeClr val="accent2">
                    <a:lumMod val="50000"/>
                  </a:schemeClr>
                </a:solidFill>
              </a:rPr>
              <a:t> MySQL stores user data, chatbot responses, and logs.</a:t>
            </a:r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en-US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en-US">
              <a:solidFill>
                <a:schemeClr val="accent2">
                  <a:lumMod val="5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Performance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1025"/>
            <a:ext cx="10515600" cy="4316415"/>
          </a:xfrm>
        </p:spPr>
        <p:txBody>
          <a:bodyPr/>
          <a:p>
            <a:r>
              <a:rPr lang="en-US" altLang="en-US" sz="2800">
                <a:solidFill>
                  <a:schemeClr val="accent2">
                    <a:lumMod val="50000"/>
                  </a:schemeClr>
                </a:solidFill>
              </a:rPr>
              <a:t>1. KNN achieved an accuracy of 95.46%.</a:t>
            </a:r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en-US" sz="2800">
                <a:solidFill>
                  <a:schemeClr val="accent2">
                    <a:lumMod val="50000"/>
                  </a:schemeClr>
                </a:solidFill>
              </a:rPr>
              <a:t>2.Random Forest  achieved an accuracy of 99.43%.</a:t>
            </a:r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en-US" sz="2800">
                <a:solidFill>
                  <a:schemeClr val="accent2">
                    <a:lumMod val="50000"/>
                  </a:schemeClr>
                </a:solidFill>
              </a:rPr>
              <a:t>3.SVM achieved an accuracy of 97.73%.</a:t>
            </a:r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Results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2800">
                <a:solidFill>
                  <a:schemeClr val="accent2">
                    <a:lumMod val="50000"/>
                  </a:schemeClr>
                </a:solidFill>
                <a:sym typeface="+mn-ea"/>
              </a:rPr>
              <a:t>1. Improved response time to user queries.</a:t>
            </a:r>
            <a:endParaRPr sz="2800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endParaRPr sz="2800">
              <a:solidFill>
                <a:srgbClr val="003366"/>
              </a:solidFill>
            </a:endParaRPr>
          </a:p>
          <a:p>
            <a:r>
              <a:rPr sz="2800">
                <a:solidFill>
                  <a:srgbClr val="003366"/>
                </a:solidFill>
                <a:sym typeface="+mn-ea"/>
              </a:rPr>
              <a:t>2. Reduced dependency on human agents.</a:t>
            </a:r>
            <a:endParaRPr sz="2800">
              <a:solidFill>
                <a:srgbClr val="003366"/>
              </a:solidFill>
              <a:sym typeface="+mn-ea"/>
            </a:endParaRPr>
          </a:p>
          <a:p>
            <a:endParaRPr sz="2800">
              <a:solidFill>
                <a:srgbClr val="003366"/>
              </a:solidFill>
            </a:endParaRPr>
          </a:p>
          <a:p>
            <a:r>
              <a:rPr sz="2800">
                <a:solidFill>
                  <a:srgbClr val="003366"/>
                </a:solidFill>
                <a:sym typeface="+mn-ea"/>
              </a:rPr>
              <a:t>3. Enhanced customer satisfaction through 24/7 availability.</a:t>
            </a:r>
            <a:endParaRPr sz="2800">
              <a:solidFill>
                <a:srgbClr val="003366"/>
              </a:solidFill>
              <a:sym typeface="+mn-ea"/>
            </a:endParaRPr>
          </a:p>
          <a:p>
            <a:endParaRPr sz="2800">
              <a:solidFill>
                <a:srgbClr val="003366"/>
              </a:solidFill>
            </a:endParaRPr>
          </a:p>
          <a:p>
            <a:r>
              <a:rPr sz="2800">
                <a:solidFill>
                  <a:srgbClr val="003366"/>
                </a:solidFill>
                <a:sym typeface="+mn-ea"/>
              </a:rPr>
              <a:t>4. Easy integration with existing banking platforms.</a:t>
            </a:r>
            <a:endParaRPr sz="2800">
              <a:solidFill>
                <a:srgbClr val="003366"/>
              </a:solidFill>
            </a:endParaRPr>
          </a:p>
          <a:p>
            <a:endParaRPr sz="2800"/>
          </a:p>
          <a:p>
            <a:endParaRPr lang="en-US" sz="2800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Screen Shots of Output</a:t>
            </a:r>
            <a:endParaRPr lang="en-US"/>
          </a:p>
        </p:txBody>
      </p:sp>
      <p:pic>
        <p:nvPicPr>
          <p:cNvPr id="4" name="Content Placeholder 3" descr="Screenshot 2025-04-12 07553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70710"/>
            <a:ext cx="5161915" cy="4182110"/>
          </a:xfrm>
          <a:prstGeom prst="rect">
            <a:avLst/>
          </a:prstGeom>
        </p:spPr>
      </p:pic>
      <p:pic>
        <p:nvPicPr>
          <p:cNvPr id="5" name="Picture 4" descr="Screenshot 2025-04-12 0755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070" y="1870710"/>
            <a:ext cx="4621530" cy="40982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  </a:t>
            </a:r>
            <a:br>
              <a:rPr lang="en-US"/>
            </a:br>
            <a:endParaRPr lang="en-US"/>
          </a:p>
        </p:txBody>
      </p:sp>
      <p:pic>
        <p:nvPicPr>
          <p:cNvPr id="4" name="Content Placeholder 3" descr="Screenshot 2025-04-12 07573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2845" y="1870710"/>
            <a:ext cx="5591175" cy="4316730"/>
          </a:xfrm>
          <a:prstGeom prst="rect">
            <a:avLst/>
          </a:prstGeom>
        </p:spPr>
      </p:pic>
      <p:pic>
        <p:nvPicPr>
          <p:cNvPr id="5" name="Picture 4" descr="Screenshot 2025-04-12 0757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255" y="1870710"/>
            <a:ext cx="5057140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Conclusion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9755"/>
            <a:ext cx="10515600" cy="4337685"/>
          </a:xfrm>
        </p:spPr>
        <p:txBody>
          <a:bodyPr>
            <a:normAutofit fontScale="70000"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accent2">
                    <a:lumMod val="50000"/>
                  </a:schemeClr>
                </a:solidFill>
              </a:rPr>
              <a:t>Developed an AI-powered banking chatbot usingDjango, NLP, and Machine Learning</a:t>
            </a:r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accent2">
                    <a:lumMod val="50000"/>
                  </a:schemeClr>
                </a:solidFill>
              </a:rPr>
              <a:t>Implemented Random Forest, SVM, and KNN algorithms for accurate intent classification and response generation</a:t>
            </a:r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accent2">
                    <a:lumMod val="50000"/>
                  </a:schemeClr>
                </a:solidFill>
              </a:rPr>
              <a:t>Enabled 24x7 automated customer support, reducing human workload and improving response time</a:t>
            </a:r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accent2">
                    <a:lumMod val="50000"/>
                  </a:schemeClr>
                </a:solidFill>
              </a:rPr>
              <a:t>Used XAMPP and MySQL for secure data storage and seamless backend integration</a:t>
            </a:r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accent2">
                    <a:lumMod val="50000"/>
                  </a:schemeClr>
                </a:solidFill>
              </a:rPr>
              <a:t>Delivers a scalable, smart, and user-friendly solution for modern digital banking services</a:t>
            </a:r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7200" smtClean="0">
                <a:effectLst/>
              </a:rPr>
              <a:t>THANK YOU</a:t>
            </a:r>
            <a:endParaRPr lang="zh-CN" altLang="en-US" sz="7200" dirty="0">
              <a:effectLst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     </a:t>
            </a:r>
            <a:br>
              <a:rPr lang="en-US" altLang="zh-CN"/>
            </a:b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296545"/>
            <a:ext cx="10515600" cy="6055995"/>
          </a:xfrm>
        </p:spPr>
        <p:txBody>
          <a:bodyPr>
            <a:normAutofit fontScale="70000"/>
          </a:bodyPr>
          <a:lstStyle/>
          <a:p>
            <a:pPr>
              <a:lnSpc>
                <a:spcPct val="150000"/>
              </a:lnSpc>
            </a:pPr>
            <a:r>
              <a:rPr lang="en-US" b="1">
                <a:sym typeface="+mn-ea"/>
              </a:rPr>
              <a:t>             </a:t>
            </a:r>
            <a:r>
              <a:rPr sz="3200" b="1" i="1">
                <a:solidFill>
                  <a:schemeClr val="accent2">
                    <a:lumMod val="50000"/>
                  </a:schemeClr>
                </a:solidFill>
                <a:sym typeface="+mn-ea"/>
              </a:rPr>
              <a:t>Presented </a:t>
            </a:r>
            <a:r>
              <a:rPr lang="en-US" sz="3200" b="1" i="1">
                <a:solidFill>
                  <a:schemeClr val="accent2">
                    <a:lumMod val="50000"/>
                  </a:schemeClr>
                </a:solidFill>
                <a:sym typeface="+mn-ea"/>
              </a:rPr>
              <a:t>B</a:t>
            </a:r>
            <a:r>
              <a:rPr sz="3200" b="1" i="1">
                <a:solidFill>
                  <a:schemeClr val="accent2">
                    <a:lumMod val="50000"/>
                  </a:schemeClr>
                </a:solidFill>
                <a:sym typeface="+mn-ea"/>
              </a:rPr>
              <a:t>y: </a:t>
            </a:r>
            <a:r>
              <a:rPr lang="en-US" sz="3200">
                <a:solidFill>
                  <a:schemeClr val="accent2">
                    <a:lumMod val="50000"/>
                  </a:schemeClr>
                </a:solidFill>
                <a:sym typeface="+mn-ea"/>
              </a:rPr>
              <a:t> </a:t>
            </a:r>
            <a:endParaRPr lang="en-US" sz="3200">
              <a:solidFill>
                <a:schemeClr val="accent2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50000"/>
              </a:lnSpc>
            </a:pPr>
            <a:endParaRPr lang="en-US" sz="3200">
              <a:solidFill>
                <a:schemeClr val="accent2">
                  <a:lumMod val="50000"/>
                </a:schemeClr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sz="3200" b="1" i="1">
                <a:solidFill>
                  <a:schemeClr val="accent2">
                    <a:lumMod val="50000"/>
                  </a:schemeClr>
                </a:solidFill>
                <a:sym typeface="+mn-ea"/>
              </a:rPr>
              <a:t>Team Members</a:t>
            </a:r>
            <a:r>
              <a:rPr sz="3200" b="1" i="1">
                <a:solidFill>
                  <a:schemeClr val="accent2">
                    <a:lumMod val="50000"/>
                  </a:schemeClr>
                </a:solidFill>
                <a:sym typeface="+mn-ea"/>
              </a:rPr>
              <a:t>: </a:t>
            </a:r>
            <a:r>
              <a:rPr lang="en-US" sz="3200">
                <a:solidFill>
                  <a:schemeClr val="accent2">
                    <a:lumMod val="50000"/>
                  </a:schemeClr>
                </a:solidFill>
                <a:sym typeface="+mn-ea"/>
              </a:rPr>
              <a:t>     </a:t>
            </a:r>
            <a:endParaRPr lang="en-US" sz="3200">
              <a:solidFill>
                <a:schemeClr val="accent2">
                  <a:lumMod val="50000"/>
                </a:schemeClr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sz="3200">
                <a:solidFill>
                  <a:schemeClr val="accent2">
                    <a:lumMod val="50000"/>
                  </a:schemeClr>
                </a:solidFill>
                <a:sym typeface="+mn-ea"/>
              </a:rPr>
              <a:t> </a:t>
            </a:r>
            <a:endParaRPr lang="en-US" sz="3200">
              <a:solidFill>
                <a:schemeClr val="accent2">
                  <a:lumMod val="50000"/>
                </a:schemeClr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accent2">
                    <a:lumMod val="50000"/>
                  </a:schemeClr>
                </a:solidFill>
                <a:sym typeface="+mn-ea"/>
              </a:rPr>
              <a:t>R.Vamsi Kumar Reddy        21BJ1A54B1</a:t>
            </a:r>
            <a:endParaRPr lang="en-US" sz="320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accent2">
                    <a:lumMod val="50000"/>
                  </a:schemeClr>
                </a:solidFill>
                <a:sym typeface="+mn-ea"/>
              </a:rPr>
              <a:t>G.Ajay                                  21BJ1A5420                    </a:t>
            </a:r>
            <a:endParaRPr lang="en-US" sz="320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accent2">
                    <a:lumMod val="50000"/>
                  </a:schemeClr>
                </a:solidFill>
                <a:sym typeface="+mn-ea"/>
              </a:rPr>
              <a:t>D.Sai Teja                            21BJ1A5412</a:t>
            </a:r>
            <a:endParaRPr lang="en-US" sz="320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accent2">
                    <a:lumMod val="50000"/>
                  </a:schemeClr>
                </a:solidFill>
                <a:sym typeface="+mn-ea"/>
              </a:rPr>
              <a:t>SK.Hidayathullah                21BJ1A5457</a:t>
            </a:r>
            <a:endParaRPr lang="en-US" sz="3200">
              <a:solidFill>
                <a:schemeClr val="accent2">
                  <a:lumMod val="50000"/>
                </a:schemeClr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endParaRPr lang="en-US" sz="3200" b="1" i="1">
              <a:solidFill>
                <a:schemeClr val="accent2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2800" b="1" i="1">
                <a:solidFill>
                  <a:schemeClr val="accent2">
                    <a:lumMod val="50000"/>
                  </a:schemeClr>
                </a:solidFill>
                <a:sym typeface="+mn-ea"/>
              </a:rPr>
              <a:t>                                                   Guide</a:t>
            </a:r>
            <a:r>
              <a:rPr sz="2800" b="1" i="1">
                <a:solidFill>
                  <a:schemeClr val="accent2">
                    <a:lumMod val="50000"/>
                  </a:schemeClr>
                </a:solidFill>
                <a:sym typeface="+mn-ea"/>
              </a:rPr>
              <a:t>:</a:t>
            </a:r>
            <a:r>
              <a:rPr lang="en-US" sz="2800" b="1" i="1">
                <a:solidFill>
                  <a:schemeClr val="accent2">
                    <a:lumMod val="50000"/>
                  </a:schemeClr>
                </a:solidFill>
                <a:sym typeface="+mn-ea"/>
              </a:rPr>
              <a:t>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sym typeface="+mn-ea"/>
              </a:rPr>
              <a:t>   </a:t>
            </a:r>
            <a:r>
              <a:rPr lang="en-US" sz="2800">
                <a:solidFill>
                  <a:schemeClr val="accent2">
                    <a:lumMod val="50000"/>
                  </a:schemeClr>
                </a:solidFill>
                <a:sym typeface="+mn-ea"/>
              </a:rPr>
              <a:t> Dr.SSN Anjaneyulu,M.Tech </a:t>
            </a:r>
            <a:endParaRPr lang="en-US" sz="2800">
              <a:solidFill>
                <a:schemeClr val="accent2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2800">
                <a:solidFill>
                  <a:schemeClr val="accent2">
                    <a:lumMod val="50000"/>
                  </a:schemeClr>
                </a:solidFill>
                <a:sym typeface="+mn-ea"/>
              </a:rPr>
              <a:t>                                                                               </a:t>
            </a:r>
            <a:r>
              <a:rPr lang="en-US" sz="2800">
                <a:solidFill>
                  <a:schemeClr val="accent2">
                    <a:lumMod val="50000"/>
                  </a:schemeClr>
                </a:solidFill>
                <a:sym typeface="+mn-ea"/>
              </a:rPr>
              <a:t>Associate Professor.</a:t>
            </a:r>
            <a:endParaRPr lang="en-US" sz="2800">
              <a:solidFill>
                <a:schemeClr val="accent2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2800">
                <a:solidFill>
                  <a:schemeClr val="accent2">
                    <a:lumMod val="50000"/>
                  </a:schemeClr>
                </a:solidFill>
                <a:sym typeface="+mn-ea"/>
              </a:rPr>
              <a:t>                 </a:t>
            </a:r>
            <a:endParaRPr sz="2800" b="1" i="1">
              <a:solidFill>
                <a:schemeClr val="accent2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7041515" y="47231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Index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>
                <a:solidFill>
                  <a:srgbClr val="003366"/>
                </a:solidFill>
                <a:sym typeface="+mn-ea"/>
              </a:rPr>
              <a:t>1. Abstract</a:t>
            </a:r>
            <a:endParaRPr>
              <a:solidFill>
                <a:srgbClr val="003366"/>
              </a:solidFill>
            </a:endParaRPr>
          </a:p>
          <a:p>
            <a:r>
              <a:rPr>
                <a:solidFill>
                  <a:srgbClr val="003366"/>
                </a:solidFill>
                <a:sym typeface="+mn-ea"/>
              </a:rPr>
              <a:t>2. Introduction</a:t>
            </a:r>
            <a:endParaRPr>
              <a:solidFill>
                <a:srgbClr val="003366"/>
              </a:solidFill>
            </a:endParaRPr>
          </a:p>
          <a:p>
            <a:r>
              <a:rPr>
                <a:solidFill>
                  <a:srgbClr val="003366"/>
                </a:solidFill>
                <a:sym typeface="+mn-ea"/>
              </a:rPr>
              <a:t>3. Literature Survey</a:t>
            </a:r>
            <a:endParaRPr>
              <a:solidFill>
                <a:srgbClr val="003366"/>
              </a:solidFill>
            </a:endParaRPr>
          </a:p>
          <a:p>
            <a:r>
              <a:rPr>
                <a:solidFill>
                  <a:srgbClr val="003366"/>
                </a:solidFill>
                <a:sym typeface="+mn-ea"/>
              </a:rPr>
              <a:t>4. Existing Methodology</a:t>
            </a:r>
            <a:endParaRPr>
              <a:solidFill>
                <a:srgbClr val="003366"/>
              </a:solidFill>
              <a:sym typeface="+mn-ea"/>
            </a:endParaRPr>
          </a:p>
          <a:p>
            <a:r>
              <a:rPr lang="en-US">
                <a:solidFill>
                  <a:srgbClr val="003366"/>
                </a:solidFill>
                <a:sym typeface="+mn-ea"/>
              </a:rPr>
              <a:t>5.Technologies used</a:t>
            </a:r>
            <a:endParaRPr>
              <a:solidFill>
                <a:srgbClr val="003366"/>
              </a:solidFill>
            </a:endParaRPr>
          </a:p>
          <a:p>
            <a:r>
              <a:rPr lang="en-US">
                <a:solidFill>
                  <a:srgbClr val="003366"/>
                </a:solidFill>
                <a:sym typeface="+mn-ea"/>
              </a:rPr>
              <a:t>6</a:t>
            </a:r>
            <a:r>
              <a:rPr>
                <a:solidFill>
                  <a:srgbClr val="003366"/>
                </a:solidFill>
                <a:sym typeface="+mn-ea"/>
              </a:rPr>
              <a:t>. Proposed Methodology with Architecture</a:t>
            </a:r>
            <a:endParaRPr>
              <a:solidFill>
                <a:srgbClr val="003366"/>
              </a:solidFill>
              <a:sym typeface="+mn-ea"/>
            </a:endParaRPr>
          </a:p>
          <a:p>
            <a:r>
              <a:rPr lang="en-US">
                <a:solidFill>
                  <a:srgbClr val="003366"/>
                </a:solidFill>
                <a:sym typeface="+mn-ea"/>
              </a:rPr>
              <a:t>7.Performance</a:t>
            </a:r>
            <a:endParaRPr>
              <a:solidFill>
                <a:srgbClr val="003366"/>
              </a:solidFill>
            </a:endParaRPr>
          </a:p>
          <a:p>
            <a:r>
              <a:rPr lang="en-US">
                <a:solidFill>
                  <a:srgbClr val="003366"/>
                </a:solidFill>
                <a:sym typeface="+mn-ea"/>
              </a:rPr>
              <a:t>8</a:t>
            </a:r>
            <a:r>
              <a:rPr>
                <a:solidFill>
                  <a:srgbClr val="003366"/>
                </a:solidFill>
                <a:sym typeface="+mn-ea"/>
              </a:rPr>
              <a:t>. </a:t>
            </a:r>
            <a:r>
              <a:rPr lang="en-US">
                <a:solidFill>
                  <a:srgbClr val="003366"/>
                </a:solidFill>
                <a:sym typeface="+mn-ea"/>
              </a:rPr>
              <a:t>Results</a:t>
            </a:r>
            <a:endParaRPr>
              <a:solidFill>
                <a:srgbClr val="003366"/>
              </a:solidFill>
            </a:endParaRPr>
          </a:p>
          <a:p>
            <a:r>
              <a:rPr lang="en-US">
                <a:solidFill>
                  <a:srgbClr val="003366"/>
                </a:solidFill>
                <a:sym typeface="+mn-ea"/>
              </a:rPr>
              <a:t>9. </a:t>
            </a:r>
            <a:r>
              <a:rPr lang="en-US">
                <a:solidFill>
                  <a:srgbClr val="003366"/>
                </a:solidFill>
                <a:sym typeface="+mn-ea"/>
              </a:rPr>
              <a:t>Conclusion</a:t>
            </a:r>
            <a:endParaRPr>
              <a:solidFill>
                <a:srgbClr val="003366"/>
              </a:solidFill>
            </a:endParaRPr>
          </a:p>
          <a:p>
            <a:r>
              <a:rPr lang="en-US">
                <a:solidFill>
                  <a:srgbClr val="003366"/>
                </a:solidFill>
                <a:sym typeface="+mn-ea"/>
              </a:rPr>
              <a:t>10</a:t>
            </a:r>
            <a:r>
              <a:rPr>
                <a:solidFill>
                  <a:srgbClr val="003366"/>
                </a:solidFill>
                <a:sym typeface="+mn-ea"/>
              </a:rPr>
              <a:t>. References</a:t>
            </a:r>
            <a:endParaRPr>
              <a:solidFill>
                <a:srgbClr val="003366"/>
              </a:solidFill>
              <a:sym typeface="+mn-ea"/>
            </a:endParaRPr>
          </a:p>
          <a:p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Abstract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Font typeface="Arial" panose="020B0604020202020204" pitchFamily="34" charset="0"/>
              <a:buChar char="•"/>
            </a:pPr>
            <a:r>
              <a:rPr sz="2800">
                <a:solidFill>
                  <a:srgbClr val="003366"/>
                </a:solidFill>
                <a:sym typeface="+mn-ea"/>
              </a:rPr>
              <a:t>The project focuses on a chatbot system for banking, enabling </a:t>
            </a:r>
            <a:endParaRPr sz="2800">
              <a:solidFill>
                <a:srgbClr val="003366"/>
              </a:solidFill>
              <a:sym typeface="+mn-ea"/>
            </a:endParaRPr>
          </a:p>
          <a:p>
            <a:r>
              <a:rPr sz="2800">
                <a:solidFill>
                  <a:srgbClr val="003366"/>
                </a:solidFill>
                <a:sym typeface="+mn-ea"/>
              </a:rPr>
              <a:t>users to interact seamlessly and securely with banking services. </a:t>
            </a:r>
            <a:endParaRPr sz="2800">
              <a:solidFill>
                <a:srgbClr val="003366"/>
              </a:solidFill>
              <a:sym typeface="+mn-ea"/>
            </a:endParaRPr>
          </a:p>
          <a:p>
            <a:endParaRPr sz="2800">
              <a:solidFill>
                <a:srgbClr val="003366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2800">
                <a:solidFill>
                  <a:srgbClr val="003366"/>
                </a:solidFill>
                <a:sym typeface="+mn-ea"/>
              </a:rPr>
              <a:t>It aims to provide 24/7 customer support, handle queries, and </a:t>
            </a:r>
            <a:endParaRPr sz="2800">
              <a:solidFill>
                <a:srgbClr val="003366"/>
              </a:solidFill>
              <a:sym typeface="+mn-ea"/>
            </a:endParaRPr>
          </a:p>
          <a:p>
            <a:r>
              <a:rPr sz="2800">
                <a:solidFill>
                  <a:srgbClr val="003366"/>
                </a:solidFill>
                <a:sym typeface="+mn-ea"/>
              </a:rPr>
              <a:t>reduce human workload using Natural Language Processing </a:t>
            </a:r>
            <a:endParaRPr sz="2800">
              <a:solidFill>
                <a:srgbClr val="003366"/>
              </a:solidFill>
              <a:sym typeface="+mn-ea"/>
            </a:endParaRPr>
          </a:p>
          <a:p>
            <a:r>
              <a:rPr sz="2800">
                <a:solidFill>
                  <a:srgbClr val="003366"/>
                </a:solidFill>
                <a:sym typeface="+mn-ea"/>
              </a:rPr>
              <a:t>(NLP) and machine learning techniques.</a:t>
            </a:r>
            <a:endParaRPr lang="en-US" sz="280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Introduction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0710"/>
            <a:ext cx="10836910" cy="4617085"/>
          </a:xfrm>
        </p:spPr>
        <p:txBody>
          <a:bodyPr>
            <a:norm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3366"/>
                </a:solidFill>
                <a:sym typeface="+mn-ea"/>
              </a:rPr>
              <a:t>Chatbots are AI driven virtual Assistants designed to simulate</a:t>
            </a:r>
            <a:endParaRPr lang="en-US" sz="2800">
              <a:solidFill>
                <a:srgbClr val="003366"/>
              </a:solidFill>
              <a:sym typeface="+mn-ea"/>
            </a:endParaRPr>
          </a:p>
          <a:p>
            <a:r>
              <a:rPr lang="en-US" sz="2800">
                <a:solidFill>
                  <a:srgbClr val="003366"/>
                </a:solidFill>
                <a:sym typeface="+mn-ea"/>
              </a:rPr>
              <a:t> conversations.</a:t>
            </a:r>
            <a:endParaRPr lang="en-US" sz="2800">
              <a:solidFill>
                <a:srgbClr val="003366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2800">
                <a:solidFill>
                  <a:srgbClr val="003366"/>
                </a:solidFill>
                <a:sym typeface="+mn-ea"/>
              </a:rPr>
              <a:t>The integration of AI in banking has transformed customer </a:t>
            </a:r>
            <a:endParaRPr sz="2800">
              <a:solidFill>
                <a:srgbClr val="003366"/>
              </a:solidFill>
              <a:sym typeface="+mn-ea"/>
            </a:endParaRPr>
          </a:p>
          <a:p>
            <a:r>
              <a:rPr sz="2800">
                <a:solidFill>
                  <a:srgbClr val="003366"/>
                </a:solidFill>
                <a:sym typeface="+mn-ea"/>
              </a:rPr>
              <a:t>service. </a:t>
            </a:r>
            <a:endParaRPr sz="2800">
              <a:solidFill>
                <a:srgbClr val="003366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2800">
                <a:solidFill>
                  <a:srgbClr val="003366"/>
                </a:solidFill>
                <a:sym typeface="+mn-ea"/>
              </a:rPr>
              <a:t>This chatbot system is designed to manage customer </a:t>
            </a:r>
            <a:endParaRPr sz="2800">
              <a:solidFill>
                <a:srgbClr val="003366"/>
              </a:solidFill>
              <a:sym typeface="+mn-ea"/>
            </a:endParaRPr>
          </a:p>
          <a:p>
            <a:r>
              <a:rPr sz="2800">
                <a:solidFill>
                  <a:srgbClr val="003366"/>
                </a:solidFill>
                <a:sym typeface="+mn-ea"/>
              </a:rPr>
              <a:t>queries efficiently, enabling real-time responses and enhancing </a:t>
            </a:r>
            <a:endParaRPr sz="2800">
              <a:solidFill>
                <a:srgbClr val="003366"/>
              </a:solidFill>
              <a:sym typeface="+mn-ea"/>
            </a:endParaRPr>
          </a:p>
          <a:p>
            <a:r>
              <a:rPr sz="2800">
                <a:solidFill>
                  <a:srgbClr val="003366"/>
                </a:solidFill>
                <a:sym typeface="+mn-ea"/>
              </a:rPr>
              <a:t>the overall user experience.</a:t>
            </a:r>
            <a:endParaRPr sz="2800">
              <a:solidFill>
                <a:srgbClr val="003366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2800">
                <a:solidFill>
                  <a:srgbClr val="003366"/>
                </a:solidFill>
                <a:sym typeface="+mn-ea"/>
              </a:rPr>
              <a:t> It leverages Django and Python for backend functionalities.</a:t>
            </a:r>
            <a:endParaRPr sz="2800">
              <a:solidFill>
                <a:srgbClr val="003366"/>
              </a:solidFill>
            </a:endParaRPr>
          </a:p>
          <a:p>
            <a:endParaRPr sz="2800"/>
          </a:p>
          <a:p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Literature Survey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Font typeface="Arial" panose="020B0604020202020204" pitchFamily="34" charset="0"/>
              <a:buChar char="•"/>
            </a:pPr>
            <a:r>
              <a:rPr sz="2800">
                <a:solidFill>
                  <a:srgbClr val="003366"/>
                </a:solidFill>
                <a:sym typeface="+mn-ea"/>
              </a:rPr>
              <a:t>Research on AI-powered chatbots in customer service.</a:t>
            </a:r>
            <a:endParaRPr sz="2800">
              <a:solidFill>
                <a:srgbClr val="003366"/>
              </a:solidFill>
              <a:sym typeface="+mn-ea"/>
            </a:endParaRPr>
          </a:p>
          <a:p>
            <a:endParaRPr sz="2800">
              <a:solidFill>
                <a:srgbClr val="00336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2800">
                <a:solidFill>
                  <a:srgbClr val="003366"/>
                </a:solidFill>
                <a:sym typeface="+mn-ea"/>
              </a:rPr>
              <a:t>NLP algorithms and their role in user interaction.</a:t>
            </a:r>
            <a:endParaRPr sz="2800">
              <a:solidFill>
                <a:srgbClr val="003366"/>
              </a:solidFill>
              <a:sym typeface="+mn-ea"/>
            </a:endParaRPr>
          </a:p>
          <a:p>
            <a:endParaRPr sz="2800">
              <a:solidFill>
                <a:srgbClr val="00336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2800">
                <a:solidFill>
                  <a:srgbClr val="003366"/>
                </a:solidFill>
                <a:sym typeface="+mn-ea"/>
              </a:rPr>
              <a:t>Case studies of chatbot implementations in banking sectors.</a:t>
            </a:r>
            <a:endParaRPr sz="2800">
              <a:solidFill>
                <a:srgbClr val="003366"/>
              </a:solidFill>
              <a:sym typeface="+mn-ea"/>
            </a:endParaRPr>
          </a:p>
          <a:p>
            <a:endParaRPr lang="en-US" sz="2800">
              <a:solidFill>
                <a:schemeClr val="accent4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accent2">
                    <a:lumMod val="50000"/>
                  </a:schemeClr>
                </a:solidFill>
              </a:rPr>
              <a:t>Comparisons between different chatbot platforms.</a:t>
            </a:r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Existing Methodology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Font typeface="Arial" panose="020B0604020202020204" pitchFamily="34" charset="0"/>
              <a:buChar char="•"/>
            </a:pPr>
            <a:r>
              <a:rPr sz="2800">
                <a:solidFill>
                  <a:srgbClr val="003366"/>
                </a:solidFill>
                <a:sym typeface="+mn-ea"/>
              </a:rPr>
              <a:t>Traditional banking systems rely heavily on human resources for customer service.</a:t>
            </a:r>
            <a:endParaRPr sz="2800">
              <a:solidFill>
                <a:srgbClr val="003366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endParaRPr sz="2800">
              <a:solidFill>
                <a:srgbClr val="003366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2800">
                <a:solidFill>
                  <a:srgbClr val="003366"/>
                </a:solidFill>
                <a:sym typeface="+mn-ea"/>
              </a:rPr>
              <a:t> Existing chatbot systems are often limited in</a:t>
            </a:r>
            <a:r>
              <a:rPr lang="en-US" sz="2800">
                <a:solidFill>
                  <a:srgbClr val="003366"/>
                </a:solidFill>
                <a:sym typeface="+mn-ea"/>
              </a:rPr>
              <a:t> </a:t>
            </a:r>
            <a:r>
              <a:rPr sz="2800">
                <a:solidFill>
                  <a:srgbClr val="003366"/>
                </a:solidFill>
                <a:sym typeface="+mn-ea"/>
              </a:rPr>
              <a:t>functionality and struggle to understand complex queries or offer personalized responses.</a:t>
            </a:r>
            <a:endParaRPr sz="2800">
              <a:solidFill>
                <a:srgbClr val="003366"/>
              </a:solidFill>
            </a:endParaRPr>
          </a:p>
          <a:p>
            <a:endParaRPr sz="2800"/>
          </a:p>
          <a:p>
            <a:endParaRPr lang="en-US" sz="280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Proposed Methodology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accent2">
                    <a:lumMod val="50000"/>
                  </a:schemeClr>
                </a:solidFill>
                <a:sym typeface="+mn-ea"/>
              </a:rPr>
              <a:t>The system is developed using Django (Python web frame work).</a:t>
            </a:r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accent2">
                    <a:lumMod val="50000"/>
                  </a:schemeClr>
                </a:solidFill>
                <a:sym typeface="+mn-ea"/>
              </a:rPr>
              <a:t>It integrates a chatbot interface with backend NLP logic.</a:t>
            </a:r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accent2">
                    <a:lumMod val="50000"/>
                  </a:schemeClr>
                </a:solidFill>
                <a:sym typeface="+mn-ea"/>
              </a:rPr>
              <a:t>Chat inputs are processed and responses fetched from a trained model or predefined logic.</a:t>
            </a:r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accent2">
                    <a:lumMod val="50000"/>
                  </a:schemeClr>
                </a:solidFill>
                <a:sym typeface="+mn-ea"/>
              </a:rPr>
              <a:t>Includes user authentication, secure transaction querying, and FAQ support</a:t>
            </a:r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en-US" sz="280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Proposed Methodology Architecture</a:t>
            </a:r>
            <a:endParaRPr lang="en-US"/>
          </a:p>
        </p:txBody>
      </p:sp>
      <p:pic>
        <p:nvPicPr>
          <p:cNvPr id="4" name="Content Placeholder 3" descr="a75cb86b-ddf7-46ff-998b-17eb953f057f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6195" y="1767840"/>
            <a:ext cx="8481060" cy="48126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4"/>
  <p:tag name="KSO_WM_UNIT_TYPE" val="a"/>
  <p:tag name="KSO_WM_UNIT_INDEX" val="1"/>
  <p:tag name="KSO_WM_UNIT_ID" val="custom164_31*a*1"/>
  <p:tag name="KSO_WM_UNIT_CLEAR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PRESET_TEXT" val="THANKYOU"/>
</p:tagLst>
</file>

<file path=ppt/tags/tag10.xml><?xml version="1.0" encoding="utf-8"?>
<p:tagLst xmlns:p="http://schemas.openxmlformats.org/presentationml/2006/main">
  <p:tag name="KSO_WM_TEMPLATE_THUMBS_INDEX" val="1、9、12、15、19、20、26、30、31"/>
  <p:tag name="KSO_WM_TEMPLATE_CATEGORY" val="custom"/>
  <p:tag name="KSO_WM_TEMPLATE_INDEX" val="160447"/>
  <p:tag name="KSO_WM_TAG_VERSION" val="1.0"/>
  <p:tag name="KSO_WM_SLIDE_ID" val="custom160447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f"/>
  <p:tag name="KSO_WM_UNIT_INDEX" val="1"/>
  <p:tag name="KSO_WM_UNIT_ID" val="custom160447_2*f*1"/>
  <p:tag name="KSO_WM_UNIT_CLEAR" val="1"/>
  <p:tag name="KSO_WM_UNIT_LAYERLEVEL" val="1"/>
  <p:tag name="KSO_WM_UNIT_VALUE" val="231"/>
  <p:tag name="KSO_WM_UNIT_HIGHLIGHT" val="0"/>
  <p:tag name="KSO_WM_UNIT_COMPATIBLE" val="0"/>
  <p:tag name="KSO_WM_UNIT_PRESET_TEXT_INDEX" val="5"/>
  <p:tag name="KSO_WM_UNIT_PRESET_TEXT_LEN" val="232"/>
</p:tagLst>
</file>

<file path=ppt/tags/tag13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7"/>
  <p:tag name="KSO_WM_SLIDE_SIZE" val="828*340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160447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160447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160447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160447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160447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160447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160447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160447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160447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160447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160447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31*a*1"/>
  <p:tag name="KSO_WM_UNIT_CLEAR" val="1"/>
  <p:tag name="KSO_WM_UNIT_LAYERLEVEL" val="1"/>
  <p:tag name="KSO_WM_UNIT_VALUE" val="8"/>
  <p:tag name="KSO_WM_UNIT_ISCONTENTSTITLE" val="0"/>
  <p:tag name="KSO_WM_UNIT_HIGHLIGHT" val="0"/>
  <p:tag name="KSO_WM_UNIT_COMPATIBLE" val="0"/>
  <p:tag name="KSO_WM_UNIT_PRESET_TEXT" val="THANKYOU"/>
</p:tagLst>
</file>

<file path=ppt/tags/tag26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31"/>
  <p:tag name="KSO_WM_SLIDE_INDEX" val="31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TAG_VERSION" val="1.0"/>
  <p:tag name="KSO_WM_TEMPLATE_CATEGORY" val="custom"/>
  <p:tag name="KSO_WM_TEMPLATE_INDEX" val="160447"/>
</p:tagLst>
</file>

<file path=ppt/tags/tag7.xml><?xml version="1.0" encoding="utf-8"?>
<p:tagLst xmlns:p="http://schemas.openxmlformats.org/presentationml/2006/main">
  <p:tag name="KSO_WM_TAG_VERSION" val="1.0"/>
  <p:tag name="KSO_WM_TEMPLATE_CATEGORY" val="custom"/>
  <p:tag name="KSO_WM_TEMPLATE_INDEX" val="160447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*a*1"/>
  <p:tag name="KSO_WM_UNIT_CLEAR" val="1"/>
  <p:tag name="KSO_WM_UNIT_LAYERLEVEL" val="1"/>
  <p:tag name="KSO_WM_UNIT_VALUE" val="1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b"/>
  <p:tag name="KSO_WM_UNIT_INDEX" val="1"/>
  <p:tag name="KSO_WM_UNIT_ID" val="custom160447_1*b*1"/>
  <p:tag name="KSO_WM_UNIT_CLEAR" val="1"/>
  <p:tag name="KSO_WM_UNIT_LAYERLEVEL" val="1"/>
  <p:tag name="KSO_WM_UNIT_VALUE" val="27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heme/theme1.xml><?xml version="1.0" encoding="utf-8"?>
<a:theme xmlns:a="http://schemas.openxmlformats.org/drawingml/2006/main" name="Office Theme">
  <a:themeElements>
    <a:clrScheme name="160164.164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887DCD"/>
      </a:accent1>
      <a:accent2>
        <a:srgbClr val="6F8BC9"/>
      </a:accent2>
      <a:accent3>
        <a:srgbClr val="BA88C2"/>
      </a:accent3>
      <a:accent4>
        <a:srgbClr val="84ADE4"/>
      </a:accent4>
      <a:accent5>
        <a:srgbClr val="9D939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3549</Words>
  <Application>WPS Slides</Application>
  <PresentationFormat>宽屏</PresentationFormat>
  <Paragraphs>141</Paragraphs>
  <Slides>16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SimSun</vt:lpstr>
      <vt:lpstr>Wingdings</vt:lpstr>
      <vt:lpstr>幼圆</vt:lpstr>
      <vt:lpstr>黑体</vt:lpstr>
      <vt:lpstr>Calibri</vt:lpstr>
      <vt:lpstr>Microsoft YaHei</vt:lpstr>
      <vt:lpstr>Arial Unicode MS</vt:lpstr>
      <vt:lpstr>Office Theme</vt:lpstr>
      <vt:lpstr>Conversation to Automation in Banking Through Chatbot Using Artificial Machine Intelligence Language</vt:lpstr>
      <vt:lpstr>      </vt:lpstr>
      <vt:lpstr>Index</vt:lpstr>
      <vt:lpstr>Abstract</vt:lpstr>
      <vt:lpstr>Introduction</vt:lpstr>
      <vt:lpstr>Literature Survey</vt:lpstr>
      <vt:lpstr>Existing Methodology</vt:lpstr>
      <vt:lpstr>Proposed Methodology</vt:lpstr>
      <vt:lpstr>Proposed Methodology Architecture</vt:lpstr>
      <vt:lpstr>Technologies Used</vt:lpstr>
      <vt:lpstr>Performance </vt:lpstr>
      <vt:lpstr>Results</vt:lpstr>
      <vt:lpstr>Screen Shots of Output</vt:lpstr>
      <vt:lpstr>PowerPoint 演示文稿</vt:lpstr>
      <vt:lpstr>Conclusion</vt:lpstr>
      <vt:lpstr>THANK YOU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杨春夏</dc:creator>
  <cp:lastModifiedBy>rayap</cp:lastModifiedBy>
  <cp:revision>241</cp:revision>
  <dcterms:created xsi:type="dcterms:W3CDTF">2015-04-01T06:15:00Z</dcterms:created>
  <dcterms:modified xsi:type="dcterms:W3CDTF">2025-04-16T15:13:31Z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1033-12.2.0.20795</vt:lpwstr>
  </property>
  <property fmtid="{D5CDD505-2E9C-101B-9397-08002B2CF9AE}" pid="3" name="ICV">
    <vt:lpwstr>0BBA7886806E4EC9B8AA65E9C1CDEAFC_13</vt:lpwstr>
  </property>
</Properties>
</file>